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171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474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2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9132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8977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743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4425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20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329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221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247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4472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097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504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305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2102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4D1AE-0AD6-4245-9D77-5BE6C10963D3}" type="datetimeFigureOut">
              <a:rPr lang="el-GR" smtClean="0"/>
              <a:t>6/9/2023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D23188E-9007-417B-9157-5CF94994D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742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ep.edu.gr/el/nea-ps-provoli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09FCFF8-65EF-6DE6-2A4C-5A54711B6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2509" y="544945"/>
            <a:ext cx="8798357" cy="3521236"/>
          </a:xfrm>
        </p:spPr>
        <p:txBody>
          <a:bodyPr>
            <a:normAutofit fontScale="90000"/>
          </a:bodyPr>
          <a:lstStyle/>
          <a:p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ΘΕΩΡΗΤΙΚΟ ΠΛΑΙΣΙΟ ΤΩΝ ΝΕΩΝ ΑΝΑΛΥΤΙΚΩΝ ΠΡΟΓΡΑΜΜΑΤΩΝ ΣΠΟΥΔΩΝ ΣΤΗ Φ.Α. ΓΙΑ ΤΟ ΛΥΚΕΙΟ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6A4ADC7-FCF9-64D3-2D08-8F0364F1C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6377" y="4213961"/>
            <a:ext cx="6998132" cy="413457"/>
          </a:xfrm>
        </p:spPr>
        <p:txBody>
          <a:bodyPr>
            <a:noAutofit/>
          </a:bodyPr>
          <a:lstStyle/>
          <a:p>
            <a: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ΤΣΕΛΕΠΗΣ ΣΤΑΜΑΤΗΣ, ΠΕ.11 Φ.Α.</a:t>
            </a:r>
          </a:p>
        </p:txBody>
      </p:sp>
    </p:spTree>
    <p:extLst>
      <p:ext uri="{BB962C8B-B14F-4D97-AF65-F5344CB8AC3E}">
        <p14:creationId xmlns:p14="http://schemas.microsoft.com/office/powerpoint/2010/main" val="115283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ADF1D9-D3A3-0CB3-E549-910436E76FF0}"/>
              </a:ext>
            </a:extLst>
          </p:cNvPr>
          <p:cNvSpPr txBox="1"/>
          <p:nvPr/>
        </p:nvSpPr>
        <p:spPr>
          <a:xfrm>
            <a:off x="2512292" y="1028343"/>
            <a:ext cx="955963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b="1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Μέρος Β. Διδακτικά Σενάρια ανά Τάξη 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 104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ΕΙΣΑΓΩΓΗ ................................................................................................................................ 106</a:t>
            </a:r>
          </a:p>
          <a:p>
            <a:pPr algn="l"/>
            <a:r>
              <a:rPr lang="en-US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΄ ΛΥΚΕΙΟΥ.............................................................................................................................. 107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Πίνακας διδακτικών σεναρίων ανά θεματικό πεδίο, ενότητα και στόχο για την Α΄ Λυκείου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............................................................................................................................................ 107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1. Κινητικό Πεδίο .................................................................................................................... 108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Α.1.1.: «1-2-3, Σέρβις» .......................................................................................... 108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Α.1.2 – Γ.1.2.: «Χορέψετε, χορέψετε» ................................................................. 115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2. Γνωστικό Πεδίο .................................................................................................................. 122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Α.2.2. - Α.2.1.: «Καθορίζω στόχους μάθησης &amp; παρακολουθώ την επίτευξή τους»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............................................................................................................................................ 122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Συμπεριφορικό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Πεδίο ....................................................................................................... 127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Α.3.1. - A.2.1: «Ας γίνουμε λοιπόν σχεδιαστές!» ................................................. 127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Α.3.2. - Α.1.1.: «Μια βόλτα για την υγεία μας» ................................................... 137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4. Ηθικό, συναισθηματικό και κοινωνικό πεδίο .................................................................... 143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Α.4.1.: «Γυμνάζομαι, διασκεδάζω, εκφράζομαι» ................................................ 143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Α.4.2.: «Παίζω τίμια και λύνω ειρηνικά τις διαφορές μου» ................................ 147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79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B00105-FCB7-FE6D-D77C-8B0891B8AEEB}"/>
              </a:ext>
            </a:extLst>
          </p:cNvPr>
          <p:cNvSpPr txBox="1"/>
          <p:nvPr/>
        </p:nvSpPr>
        <p:spPr>
          <a:xfrm>
            <a:off x="2733965" y="1305341"/>
            <a:ext cx="962428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Β΄ ΛΥΚΕΙΟΥ .............................................................................................................................. 151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Πίνακας διδακτικών σεναρίων ανά θεματικό πεδίο, ενότητα και στόχο για τη Β΄ Λυκείου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............................................................................................................................................ 151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1. Κινητικό Πεδίο .................................................................................................................... 152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Β.1.1.: « Ας γίνουμε 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ρακετιστές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» ......................................................................... 152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Β.1.2. - Β.3.2.: «Μπες στο ρυθμό και...μείνε εκεί!» ............................................ 158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2. Γνωστικό Πεδίο .................................................................................................................. 163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Β.2.1.: «Ζητείται επειγόντως βοήθεια» ............................................................... 163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Β.2.2.: «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Αυτο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-αξιολογώ και ενισχύω τη φυσική μου κατάσταση / φυσική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δραστηριότητα» ................................................................................................................. 169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Συμπεριφορικό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Πεδίο ........................................................................................................ 174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Β.3.1. - Γ.2.1: «Περπατάω και μετράω... και με τον ΔΜΣ μου συζητάω!!» ......... 174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4. Ηθικό, συναισθηματικό και κοινωνικό πεδίο .................................................................... 183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Β.4.1.: «Παιχνίδια φυσικής δραστηριότητας και γνωστικής πρόκλησης» .......... 183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Β.4.2.: «Μαζί μπορούμε καλύτερα» .................................................................... 187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57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5B8AB9-54DE-0755-407C-1E97AA33CFDE}"/>
              </a:ext>
            </a:extLst>
          </p:cNvPr>
          <p:cNvSpPr txBox="1"/>
          <p:nvPr/>
        </p:nvSpPr>
        <p:spPr>
          <a:xfrm>
            <a:off x="2613892" y="1173017"/>
            <a:ext cx="945803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Γ΄ ΛΥΚΕΙΟΥ .............................................................................................................................. 191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Πίνακας διδακτικών σεναρίων ανά θεματικό πεδίο, ενότητα και στόχο για την Γ΄ Λυκείου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............................................................................................................................................ 191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1. Κινητικό Πεδίο .................................................................................................................... 192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Γ.1.1.: «Τρέξε μαζί μου, παίξε μαζί μου» ............................................................. 192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2. Γνωστικό Πεδίο .................................................................................................................. 198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Γ.2.2.: «Γυμνάζομαι δια βίου – αποκτώ δεξιότητες ζωής» .................................. 198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Συμπεριφορικό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Πεδίο ....................................................................................................... 207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Γ.3.1.: «Εγώ που βρίσκομαι και που μπορώ να πάω;» ........................................ 207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Γ.3.2.: «Γυμνάζομαι με ό, τι έχω σπίτι μου!» ....................................................... 219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4. Ηθικό, συναισθηματικό και κοινωνικό πεδίο .................................................................... 231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Γ.4.1.: «Επιλέγω τη φυσική δραστηριότητα που μου αρέσει και μου ταιριάζει»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............................................................................................................................................ 231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Γ.4.2.: «Οργανώνουμε και συμμετέχουμε στο πρωτάθλημα της τάξης μας» ..... 235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Σενάριο «ΑΘΛΟΥΜΑΙ, ΑΘΛΟΥΜΑΣΤΕ;» ................................................................................. 240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DF805-6597-F551-AEB5-6CE1A74C50FE}"/>
              </a:ext>
            </a:extLst>
          </p:cNvPr>
          <p:cNvSpPr txBox="1"/>
          <p:nvPr/>
        </p:nvSpPr>
        <p:spPr>
          <a:xfrm>
            <a:off x="2844801" y="580505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http://iep.edu.gr/el/nea-ps-provoli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500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4CB271-FF93-7D80-3418-DFC8CF505A7E}"/>
              </a:ext>
            </a:extLst>
          </p:cNvPr>
          <p:cNvSpPr txBox="1"/>
          <p:nvPr/>
        </p:nvSpPr>
        <p:spPr>
          <a:xfrm>
            <a:off x="1976582" y="2466107"/>
            <a:ext cx="96244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Ευχαριστώ για την προσοχή σας!</a:t>
            </a:r>
          </a:p>
        </p:txBody>
      </p:sp>
    </p:spTree>
    <p:extLst>
      <p:ext uri="{BB962C8B-B14F-4D97-AF65-F5344CB8AC3E}">
        <p14:creationId xmlns:p14="http://schemas.microsoft.com/office/powerpoint/2010/main" val="130385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E0E5A46-C1F2-2848-5F48-2978D7DAF5AC}"/>
              </a:ext>
            </a:extLst>
          </p:cNvPr>
          <p:cNvSpPr txBox="1"/>
          <p:nvPr/>
        </p:nvSpPr>
        <p:spPr>
          <a:xfrm>
            <a:off x="1874982" y="1708727"/>
            <a:ext cx="1022465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Ως κεντρικός σκοπός της ΦΑ στο Λύκειο ορίζεται η «</a:t>
            </a:r>
            <a:r>
              <a:rPr lang="el-GR" sz="1800" b="1" i="1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δια βίου άσκηση για υγεία και ποιότητα ζωής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».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Δηλαδή, η ΦΑ στο Λύκειο δίνει έμφαση στην προαγωγή της υγείας των μαθητών/τριών, στο «ευ ζην»,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στην προαγωγή ενός εύρους αθλητικών, κινητικών και, γενικότερα, σωματικών δραστηριοτήτων και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στην προώθηση της συστηματικής δια βίου συμμετοχής σε άσκηση και φυσική δραστηριότητα μέσω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της απόκτησης κατάλληλων γνώσεων και δεξιοτήτων. Ο σκοπός αυτός καθορίζει τη φιλοσοφία του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μαθήματος ΦΑ, τους γενικούς σκοπούς και τα προσδοκώμενα μαθησιακά αποτελέσματα, τις</a:t>
            </a:r>
          </a:p>
          <a:p>
            <a:pPr algn="l"/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δραστηριότητες για την υλοποίηση του ΠΣ καθώς και την αξιολόγηση του μαθητή/</a:t>
            </a:r>
            <a:r>
              <a:rPr lang="el-GR" sz="1800" b="0" i="0" u="none" strike="noStrike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τριας</a:t>
            </a:r>
            <a:r>
              <a:rPr lang="el-GR" sz="1800" b="0" i="0" u="none" strike="noStrik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5C5A8-FCAB-ABB9-1F11-08E33C45BF84}"/>
              </a:ext>
            </a:extLst>
          </p:cNvPr>
          <p:cNvSpPr txBox="1"/>
          <p:nvPr/>
        </p:nvSpPr>
        <p:spPr>
          <a:xfrm>
            <a:off x="3552111" y="5678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i="0" u="none" strike="noStrike" baseline="0" dirty="0">
                <a:latin typeface="Cambria" panose="02040503050406030204" pitchFamily="18" charset="0"/>
                <a:ea typeface="Cambria" panose="02040503050406030204" pitchFamily="18" charset="0"/>
              </a:rPr>
              <a:t>Ο κεντρικός σκοπός της Φυσικής Αγωγής στο Λύκειο</a:t>
            </a:r>
            <a:endParaRPr lang="el-GR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11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FDF36AF7-EB60-6EEB-B169-EA750D081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919" y="424874"/>
            <a:ext cx="9091368" cy="62622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5C50E2-F32E-ACFF-860D-6AE254B107FD}"/>
              </a:ext>
            </a:extLst>
          </p:cNvPr>
          <p:cNvSpPr txBox="1"/>
          <p:nvPr/>
        </p:nvSpPr>
        <p:spPr>
          <a:xfrm>
            <a:off x="3715259" y="41563"/>
            <a:ext cx="80426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i="0" u="none" strike="noStrike" baseline="0" dirty="0">
                <a:solidFill>
                  <a:srgbClr val="0070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Οι βασικές αρχές ανάπτυξης του ΠΣ της ΦΑ στο Λύκειο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883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E3CF9C17-A244-6629-B4CB-EFE326D3E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2" y="532494"/>
            <a:ext cx="9772073" cy="62716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C622A5-5022-D060-D0E2-D5BA03A7F8CC}"/>
              </a:ext>
            </a:extLst>
          </p:cNvPr>
          <p:cNvSpPr txBox="1"/>
          <p:nvPr/>
        </p:nvSpPr>
        <p:spPr>
          <a:xfrm>
            <a:off x="2074684" y="53824"/>
            <a:ext cx="80426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i="0" u="none" strike="noStrike" baseline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Οι βασικές αρχές ανάπτυξης του ΠΣ της ΦΑ στο Λύκειο</a:t>
            </a:r>
            <a:endParaRPr lang="el-G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3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2CCCDC57-5114-240D-35F5-EF091E1A4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73" y="205509"/>
            <a:ext cx="11739418" cy="644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89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298CF23F-A6B6-279B-7952-2CB93487E4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16"/>
          <a:stretch/>
        </p:blipFill>
        <p:spPr>
          <a:xfrm>
            <a:off x="2826327" y="251691"/>
            <a:ext cx="8709891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2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>
            <a:extLst>
              <a:ext uri="{FF2B5EF4-FFF2-40B4-BE49-F238E27FC236}">
                <a16:creationId xmlns:a16="http://schemas.microsoft.com/office/drawing/2014/main" id="{55BA7BAA-4747-444E-96E8-AB805D3AA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950" y="199490"/>
            <a:ext cx="8551377" cy="645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30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F9F1098A-AB59-6B7B-21BB-14637104A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412" y="236783"/>
            <a:ext cx="9134543" cy="2387444"/>
          </a:xfrm>
          <a:prstGeom prst="rect">
            <a:avLst/>
          </a:prstGeom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A4976BAD-2DED-B600-BC2C-203A4C094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884" y="2624227"/>
            <a:ext cx="9123902" cy="385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450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574032F2-29EA-F169-65A7-DFB450962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752" y="847436"/>
            <a:ext cx="10453602" cy="516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62537"/>
      </p:ext>
    </p:extLst>
  </p:cSld>
  <p:clrMapOvr>
    <a:masterClrMapping/>
  </p:clrMapOvr>
</p:sld>
</file>

<file path=ppt/theme/theme1.xml><?xml version="1.0" encoding="utf-8"?>
<a:theme xmlns:a="http://schemas.openxmlformats.org/drawingml/2006/main" name="Θρόισμα">
  <a:themeElements>
    <a:clrScheme name="Θρόισμα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Θρόισμα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Θρόισμα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686</Words>
  <Application>Microsoft Office PowerPoint</Application>
  <PresentationFormat>Ευρεία οθόνη</PresentationFormat>
  <Paragraphs>61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8" baseType="lpstr">
      <vt:lpstr>Arial</vt:lpstr>
      <vt:lpstr>Cambria</vt:lpstr>
      <vt:lpstr>Century Gothic</vt:lpstr>
      <vt:lpstr>Wingdings 3</vt:lpstr>
      <vt:lpstr>Θρόισμα</vt:lpstr>
      <vt:lpstr>ΘΕΩΡΗΤΙΚΟ ΠΛΑΙΣΙΟ ΤΩΝ ΝΕΩΝ ΑΝΑΛΥΤΙΚΩΝ ΠΡΟΓΡΑΜΜΑΤΩΝ ΣΠΟΥΔΩΝ ΣΤΗ Φ.Α. ΓΙΑ ΤΟ ΛΥΚΕΙΟ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Βάϊα Γαβριηλίδου</dc:creator>
  <cp:lastModifiedBy>Βάϊα Γαβριηλίδου</cp:lastModifiedBy>
  <cp:revision>3</cp:revision>
  <dcterms:created xsi:type="dcterms:W3CDTF">2023-09-06T19:46:12Z</dcterms:created>
  <dcterms:modified xsi:type="dcterms:W3CDTF">2023-09-06T20:43:10Z</dcterms:modified>
</cp:coreProperties>
</file>